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20" r:id="rId3"/>
    <p:sldId id="360" r:id="rId4"/>
    <p:sldId id="384" r:id="rId5"/>
    <p:sldId id="342" r:id="rId6"/>
    <p:sldId id="421" r:id="rId7"/>
    <p:sldId id="387" r:id="rId8"/>
    <p:sldId id="404" r:id="rId9"/>
    <p:sldId id="291" r:id="rId10"/>
    <p:sldId id="390" r:id="rId11"/>
    <p:sldId id="418" r:id="rId12"/>
    <p:sldId id="419" r:id="rId13"/>
    <p:sldId id="422" r:id="rId14"/>
    <p:sldId id="412" r:id="rId15"/>
    <p:sldId id="413" r:id="rId16"/>
    <p:sldId id="337" r:id="rId17"/>
    <p:sldId id="414" r:id="rId18"/>
    <p:sldId id="415" r:id="rId19"/>
    <p:sldId id="405" r:id="rId20"/>
    <p:sldId id="424" r:id="rId21"/>
    <p:sldId id="403" r:id="rId22"/>
    <p:sldId id="358" r:id="rId23"/>
    <p:sldId id="298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CC7"/>
    <a:srgbClr val="FFFFFF"/>
    <a:srgbClr val="F1CBEF"/>
    <a:srgbClr val="E7E200"/>
    <a:srgbClr val="CCCC00"/>
    <a:srgbClr val="BDCEA6"/>
    <a:srgbClr val="AEC393"/>
    <a:srgbClr val="91D399"/>
    <a:srgbClr val="B1CB99"/>
    <a:srgbClr val="05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3" autoAdjust="0"/>
    <p:restoredTop sz="94660"/>
  </p:normalViewPr>
  <p:slideViewPr>
    <p:cSldViewPr>
      <p:cViewPr varScale="1">
        <p:scale>
          <a:sx n="47" d="100"/>
          <a:sy n="47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25C2119-528A-4489-8932-B451446E630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760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B1957F2-BDB6-441A-8E81-867804F8E5CE}" type="slidenum">
              <a:rPr lang="en-AU" altLang="en-US">
                <a:latin typeface="Arial" charset="0"/>
              </a:rPr>
              <a:pPr eaLnBrk="1" hangingPunct="1"/>
              <a:t>3</a:t>
            </a:fld>
            <a:endParaRPr lang="en-AU" altLang="en-US" dirty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A37666F-4924-43B4-9C54-32991036432A}" type="slidenum">
              <a:rPr lang="en-AU" altLang="en-US">
                <a:latin typeface="Arial" charset="0"/>
              </a:rPr>
              <a:pPr eaLnBrk="1" hangingPunct="1"/>
              <a:t>9</a:t>
            </a:fld>
            <a:endParaRPr lang="en-AU" altLang="en-US" dirty="0">
              <a:latin typeface="Arial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30FA40CC-4B69-4899-8B5B-CED6E99DDCC7}" type="slidenum">
              <a:rPr lang="en-US" altLang="en-US" sz="1200">
                <a:latin typeface="Arial" charset="0"/>
              </a:rPr>
              <a:pPr algn="r" eaLnBrk="1" hangingPunct="1"/>
              <a:t>9</a:t>
            </a:fld>
            <a:endParaRPr lang="en-US" altLang="en-US" sz="1200" dirty="0">
              <a:latin typeface="Arial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DBC3-5985-4FA0-B3FC-30F13BC591F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22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2013annimac</a:t>
            </a:r>
            <a:endParaRPr lang="en-AU" altLang="en-US"/>
          </a:p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AFA5-9DAD-401F-A8E7-82BADA89EC7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084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2013annimac</a:t>
            </a:r>
            <a:endParaRPr lang="en-AU" altLang="en-US"/>
          </a:p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85EF-3ED2-47F8-93D8-EEA536EC6A8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307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E292-1C69-41C0-8398-0CB9955AB8A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835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60B5-6F41-46C4-A787-3DC095B624C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730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E96F-7FD9-43A5-9F7B-937DCAAE4FF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50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B081-D2FB-40EC-8D7E-234D64ED2E0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4544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AC53-A413-47C5-BD71-8DBE931FA55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348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2013annimac</a:t>
            </a:r>
            <a:endParaRPr lang="en-AU" altLang="en-US"/>
          </a:p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663B-A0FB-474B-8A10-CBE3140D4D5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180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2013annimac</a:t>
            </a:r>
            <a:endParaRPr lang="en-AU" altLang="en-US"/>
          </a:p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C9D3-757E-46EE-AB89-ED04171B16A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88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2013annimac</a:t>
            </a:r>
            <a:endParaRPr lang="en-AU" altLang="en-US"/>
          </a:p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A087-2FA2-4995-9FB9-925A6B5A2D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85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2015annimac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  <a:p>
            <a:pPr>
              <a:defRPr/>
            </a:pPr>
            <a:r>
              <a:rPr lang="en-AU" altLang="en-US" sz="800"/>
              <a:t>www.annimac.com.au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0A267D1-53CC-443B-B269-1936DF095C4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imac.com.a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0" Type="http://schemas.openxmlformats.org/officeDocument/2006/relationships/image" Target="../media/image85.png"/><Relationship Id="rId4" Type="http://schemas.openxmlformats.org/officeDocument/2006/relationships/image" Target="../media/image80.jpeg"/><Relationship Id="rId9" Type="http://schemas.openxmlformats.org/officeDocument/2006/relationships/image" Target="../media/image8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9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jpeg"/><Relationship Id="rId10" Type="http://schemas.openxmlformats.org/officeDocument/2006/relationships/image" Target="../media/image96.png"/><Relationship Id="rId4" Type="http://schemas.openxmlformats.org/officeDocument/2006/relationships/image" Target="../media/image91.jpeg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12" Type="http://schemas.openxmlformats.org/officeDocument/2006/relationships/image" Target="../media/image119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5.jpeg"/><Relationship Id="rId3" Type="http://schemas.openxmlformats.org/officeDocument/2006/relationships/image" Target="../media/image61.jpeg"/><Relationship Id="rId21" Type="http://schemas.openxmlformats.org/officeDocument/2006/relationships/image" Target="../media/image23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3.jpe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58.jpeg"/><Relationship Id="rId10" Type="http://schemas.openxmlformats.org/officeDocument/2006/relationships/image" Target="../media/image68.png"/><Relationship Id="rId19" Type="http://schemas.openxmlformats.org/officeDocument/2006/relationships/image" Target="../media/image76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04025" y="188913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200" dirty="0" smtClean="0">
                <a:latin typeface="Arial" charset="0"/>
              </a:rPr>
              <a:t>          10 March 2016</a:t>
            </a:r>
          </a:p>
          <a:p>
            <a:pPr eaLnBrk="1" hangingPunct="1"/>
            <a:r>
              <a:rPr lang="en-AU" altLang="en-US" sz="1200" dirty="0">
                <a:latin typeface="Arial" charset="0"/>
              </a:rPr>
              <a:t> </a:t>
            </a:r>
            <a:r>
              <a:rPr lang="en-AU" altLang="en-US" sz="1200" dirty="0" smtClean="0">
                <a:latin typeface="Arial" charset="0"/>
              </a:rPr>
              <a:t>         Perth   </a:t>
            </a:r>
            <a:r>
              <a:rPr lang="en-AU" altLang="en-US" sz="1200" dirty="0">
                <a:latin typeface="Arial" charset="0"/>
              </a:rPr>
              <a:t>W  Australia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042988" y="0"/>
            <a:ext cx="48971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 smtClean="0">
                <a:latin typeface="Arial" charset="0"/>
              </a:rPr>
              <a:t>City of Nedlands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 smtClean="0">
                <a:latin typeface="Arial" charset="0"/>
              </a:rPr>
              <a:t>Leadership</a:t>
            </a:r>
            <a:endParaRPr lang="en-US" altLang="en-US" sz="1600" b="1" dirty="0">
              <a:latin typeface="Arial" charset="0"/>
            </a:endParaRPr>
          </a:p>
        </p:txBody>
      </p:sp>
      <p:pic>
        <p:nvPicPr>
          <p:cNvPr id="2052" name="Picture 21" descr="Annima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409701" y="817704"/>
            <a:ext cx="8496622" cy="3351212"/>
          </a:xfrm>
          <a:prstGeom prst="rect">
            <a:avLst/>
          </a:prstGeom>
          <a:solidFill>
            <a:srgbClr val="BDCEA6">
              <a:alpha val="83920"/>
            </a:srgbClr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 sz="1200" b="1" dirty="0"/>
          </a:p>
          <a:p>
            <a:pPr eaLnBrk="1" hangingPunct="1">
              <a:spcBef>
                <a:spcPct val="50000"/>
              </a:spcBef>
            </a:pPr>
            <a:r>
              <a:rPr lang="en-AU" altLang="en-US" sz="3200" b="1" dirty="0"/>
              <a:t>      Our   Future  </a:t>
            </a:r>
            <a:r>
              <a:rPr lang="en-AU" altLang="en-US" sz="3200" b="1" dirty="0" smtClean="0"/>
              <a:t>:</a:t>
            </a:r>
            <a:endParaRPr lang="en-AU" altLang="en-US" sz="3200" b="1" dirty="0"/>
          </a:p>
          <a:p>
            <a:pPr eaLnBrk="1" hangingPunct="1">
              <a:spcBef>
                <a:spcPct val="50000"/>
              </a:spcBef>
            </a:pPr>
            <a:r>
              <a:rPr lang="en-AU" altLang="en-US" sz="3200" b="1" dirty="0"/>
              <a:t>        </a:t>
            </a:r>
            <a:r>
              <a:rPr lang="en-AU" altLang="en-US" sz="3200" b="1" dirty="0" smtClean="0"/>
              <a:t> Frightening    &amp;     Fantastic    </a:t>
            </a:r>
            <a:endParaRPr lang="en-AU" altLang="en-US" sz="3200" b="1" dirty="0"/>
          </a:p>
          <a:p>
            <a:pPr eaLnBrk="1" hangingPunct="1">
              <a:spcBef>
                <a:spcPct val="50000"/>
              </a:spcBef>
            </a:pPr>
            <a:r>
              <a:rPr lang="en-AU" altLang="en-US" sz="3200" b="1" dirty="0"/>
              <a:t>         </a:t>
            </a:r>
            <a:r>
              <a:rPr lang="en-AU" altLang="en-US" sz="3200" b="1" dirty="0" smtClean="0"/>
              <a:t>                                   </a:t>
            </a:r>
            <a:endParaRPr lang="en-AU" altLang="en-US" sz="3200" b="1" dirty="0"/>
          </a:p>
          <a:p>
            <a:pPr eaLnBrk="1" hangingPunct="1">
              <a:spcBef>
                <a:spcPct val="50000"/>
              </a:spcBef>
            </a:pPr>
            <a:r>
              <a:rPr lang="en-AU" altLang="en-US" sz="3600" b="1" dirty="0"/>
              <a:t>                                           </a:t>
            </a:r>
            <a:r>
              <a:rPr lang="en-AU" altLang="en-US" sz="3200" b="1" dirty="0"/>
              <a:t>   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79388" y="6021388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b="1" dirty="0"/>
              <a:t>       Annimac  /  Anni  Macbeth </a:t>
            </a:r>
            <a:r>
              <a:rPr lang="en-AU" altLang="en-US" sz="1200" b="1" dirty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200" b="1" dirty="0"/>
              <a:t>           Futurist   &amp;   Trend   Forecaster                                                               </a:t>
            </a:r>
            <a:r>
              <a:rPr lang="en-AU" altLang="en-US" sz="1200" b="1" dirty="0">
                <a:hlinkClick r:id="rId3"/>
              </a:rPr>
              <a:t>www.annimac.com.au</a:t>
            </a:r>
            <a:r>
              <a:rPr lang="en-AU" altLang="en-US" sz="1200" b="1" dirty="0"/>
              <a:t> </a:t>
            </a:r>
            <a:endParaRPr lang="en-AU" altLang="en-US" b="1" dirty="0"/>
          </a:p>
        </p:txBody>
      </p:sp>
      <p:pic>
        <p:nvPicPr>
          <p:cNvPr id="2055" name="Picture 2" descr="eye clock future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52110"/>
            <a:ext cx="4046452" cy="25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627357" y="5406232"/>
            <a:ext cx="4030655" cy="6151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smtClean="0"/>
          </a:p>
          <a:p>
            <a:pPr>
              <a:defRPr/>
            </a:pPr>
            <a:r>
              <a:rPr lang="en-AU" altLang="en-US" smtClean="0"/>
              <a:t>www.annimac.com.au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1663B-A0FB-474B-8A10-CBE3140D4D55}" type="slidenum">
              <a:rPr lang="en-AU" altLang="en-US" smtClean="0"/>
              <a:pPr>
                <a:defRPr/>
              </a:pPr>
              <a:t>10</a:t>
            </a:fld>
            <a:endParaRPr lang="en-AU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880" y="158467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14CC7"/>
                </a:solidFill>
              </a:rPr>
              <a:t>Technology   </a:t>
            </a:r>
            <a:r>
              <a:rPr lang="en-AU" sz="3600" b="1" dirty="0">
                <a:solidFill>
                  <a:srgbClr val="014CC7"/>
                </a:solidFill>
              </a:rPr>
              <a:t>&amp;</a:t>
            </a:r>
            <a:r>
              <a:rPr lang="en-AU" sz="3600" b="1" dirty="0" smtClean="0">
                <a:solidFill>
                  <a:srgbClr val="014CC7"/>
                </a:solidFill>
              </a:rPr>
              <a:t>   Worklife</a:t>
            </a:r>
            <a:endParaRPr lang="en-AU" sz="1000" b="1" dirty="0" smtClean="0">
              <a:solidFill>
                <a:srgbClr val="014CC7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b="1" dirty="0" smtClean="0"/>
              <a:t>Online   comms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b="1" dirty="0" smtClean="0"/>
              <a:t>Automation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b="1" dirty="0" smtClean="0"/>
              <a:t>Big  Data  analytics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b="1" dirty="0" smtClean="0"/>
              <a:t>3-4D  Printing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b="1" dirty="0" smtClean="0"/>
              <a:t>Augmented Reality</a:t>
            </a:r>
          </a:p>
          <a:p>
            <a:endParaRPr lang="en-AU" sz="2400" b="1" dirty="0"/>
          </a:p>
        </p:txBody>
      </p:sp>
      <p:pic>
        <p:nvPicPr>
          <p:cNvPr id="7" name="Picture 2" descr="Image result for Pictures of mining industr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015" y="777450"/>
            <a:ext cx="1235540" cy="92546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022" y="2668208"/>
            <a:ext cx="1406582" cy="751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http://1.bp.blogspot.com/-vpBJ9m6syyM/T7fk19CFJtI/AAAAAAAAAKI/C03Obdv0w_w/s1600/technologyinnovation_thum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2679688"/>
            <a:ext cx="1454743" cy="14796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509267" y="3068960"/>
            <a:ext cx="1519725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2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coming :</a:t>
            </a:r>
          </a:p>
          <a:p>
            <a:pPr eaLnBrk="1" hangingPunct="1"/>
            <a:r>
              <a:rPr lang="en-AU" altLang="en-US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Hologram </a:t>
            </a:r>
          </a:p>
          <a:p>
            <a:pPr eaLnBrk="1" hangingPunct="1"/>
            <a:r>
              <a:rPr lang="en-AU" altLang="en-US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wristband </a:t>
            </a:r>
          </a:p>
          <a:p>
            <a:pPr eaLnBrk="1" hangingPunct="1"/>
            <a:r>
              <a:rPr lang="en-AU" altLang="en-US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with full  </a:t>
            </a:r>
          </a:p>
          <a:p>
            <a:pPr eaLnBrk="1" hangingPunct="1"/>
            <a:r>
              <a:rPr lang="en-AU" altLang="en-US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interconnectivity</a:t>
            </a:r>
            <a:endParaRPr lang="en-AU" alt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age result for pictures of augmented realit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89" y="1638883"/>
            <a:ext cx="1643113" cy="109341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cn.com/articles/2013/06/19/~/media/GIG/GCN/Redesign/Articles/2013/June/AugmentReality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275" y="4405784"/>
            <a:ext cx="3278917" cy="158657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gm.nationalgeographic.com/img/big-idea/augmented/augmente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410" y="4613263"/>
            <a:ext cx="3185741" cy="155888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ctures of augmented reality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185" y="3805279"/>
            <a:ext cx="862839" cy="8628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80" y="4130178"/>
            <a:ext cx="2260119" cy="15685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05 - Romeo Robo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358" y="951144"/>
            <a:ext cx="1585490" cy="106544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846" y="1874707"/>
            <a:ext cx="881572" cy="820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Image result for images of intelligent cit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434" y="252946"/>
            <a:ext cx="1792652" cy="11929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martcity-svizzera.ch/fileadmin/_processed_/csm_Smart_City_Blume_6d0c16e3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335" y="3164176"/>
            <a:ext cx="3851921" cy="34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195" y="108480"/>
            <a:ext cx="871098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 smtClean="0">
                <a:solidFill>
                  <a:srgbClr val="014CC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Technologies   Trends</a:t>
            </a:r>
            <a:endParaRPr lang="en-AU" sz="1200" b="1" dirty="0" smtClean="0">
              <a:solidFill>
                <a:srgbClr val="014CC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AU" sz="1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b="1" dirty="0" smtClean="0"/>
              <a:t> </a:t>
            </a: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2020      10  x  </a:t>
            </a:r>
            <a:r>
              <a:rPr lang="en-AU" sz="2400" b="1" dirty="0">
                <a:ea typeface="Tahoma" panose="020B0604030504040204" pitchFamily="34" charset="0"/>
                <a:cs typeface="Tahoma" panose="020B0604030504040204" pitchFamily="34" charset="0"/>
              </a:rPr>
              <a:t>better  than  </a:t>
            </a: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n-AU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  2025     100 x  </a:t>
            </a:r>
            <a:r>
              <a:rPr lang="en-AU" sz="2400" b="1" dirty="0">
                <a:ea typeface="Tahoma" panose="020B0604030504040204" pitchFamily="34" charset="0"/>
                <a:cs typeface="Tahoma" panose="020B0604030504040204" pitchFamily="34" charset="0"/>
              </a:rPr>
              <a:t>better  than  </a:t>
            </a: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n-AU" sz="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2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mobile  interconnectivity now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65%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 world  pop  mobile   phones    1995: 3%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1.4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b  use Facebook    2006: 6</a:t>
            </a:r>
            <a:r>
              <a:rPr lang="en-AU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GenZ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intelligent  cities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office </a:t>
            </a:r>
            <a:r>
              <a:rPr lang="en-AU" sz="2400" b="1" dirty="0">
                <a:ea typeface="Tahoma" panose="020B0604030504040204" pitchFamily="34" charset="0"/>
                <a:cs typeface="Tahoma" panose="020B0604030504040204" pitchFamily="34" charset="0"/>
              </a:rPr>
              <a:t>:  network   of   people</a:t>
            </a:r>
          </a:p>
          <a:p>
            <a:pPr>
              <a:lnSpc>
                <a:spcPct val="150000"/>
              </a:lnSpc>
              <a:defRPr/>
            </a:pPr>
            <a:r>
              <a:rPr lang="en-AU" sz="2400" b="1" dirty="0"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2400" b="1" dirty="0">
                <a:ea typeface="Tahoma" panose="020B0604030504040204" pitchFamily="34" charset="0"/>
                <a:cs typeface="Tahoma" panose="020B0604030504040204" pitchFamily="34" charset="0"/>
              </a:rPr>
              <a:t>not  a   fixed   </a:t>
            </a: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robotics </a:t>
            </a:r>
            <a:r>
              <a:rPr lang="en-AU" sz="2400" b="1" dirty="0"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A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enhanced  humans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AU" sz="2000" b="1" dirty="0">
              <a:solidFill>
                <a:srgbClr val="014CC7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1618" y="6191266"/>
            <a:ext cx="8291264" cy="476250"/>
          </a:xfrm>
        </p:spPr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2895600" cy="476250"/>
          </a:xfrm>
        </p:spPr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sz="800" dirty="0"/>
              <a:t>www.annimac.com.au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E16A-AF11-4AF6-AF5A-7C21948229F7}" type="slidenum">
              <a:rPr lang="en-AU" altLang="en-US"/>
              <a:pPr>
                <a:defRPr/>
              </a:pPr>
              <a:t>11</a:t>
            </a:fld>
            <a:endParaRPr lang="en-AU" altLang="en-US"/>
          </a:p>
        </p:txBody>
      </p:sp>
      <p:pic>
        <p:nvPicPr>
          <p:cNvPr id="9" name="Picture 2" descr="Medical_technology : Medicine doctor hand  working with modern computer interface as concept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20" y="58501"/>
            <a:ext cx="2318150" cy="13542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images of intelligent 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2" descr="05 - Romeo Robo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439" y="1556792"/>
            <a:ext cx="1309716" cy="8801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otched Right Arrow 10"/>
          <p:cNvSpPr/>
          <p:nvPr/>
        </p:nvSpPr>
        <p:spPr>
          <a:xfrm>
            <a:off x="3529572" y="3874160"/>
            <a:ext cx="2122547" cy="921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749810"/>
            <a:ext cx="1980325" cy="13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sz="800" dirty="0"/>
              <a:t>www.annimac.com.au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798" y="1461013"/>
            <a:ext cx="4525339" cy="2262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CCD40-EC42-4BE3-AD0E-CCB6E1112998}" type="slidenum">
              <a:rPr lang="en-AU" altLang="en-US"/>
              <a:pPr>
                <a:defRPr/>
              </a:pPr>
              <a:t>12</a:t>
            </a:fld>
            <a:endParaRPr lang="en-AU" altLang="en-US"/>
          </a:p>
        </p:txBody>
      </p:sp>
      <p:pic>
        <p:nvPicPr>
          <p:cNvPr id="16389" name="Picture 2" descr="http://1.bp.blogspot.com/-vpBJ9m6syyM/T7fk19CFJtI/AAAAAAAAAKI/C03Obdv0w_w/s1600/technologyinnovation_thum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996334"/>
            <a:ext cx="1511817" cy="16610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4" descr="Image result for future computer technology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AutoShape 6" descr="Image result for future computer technology 202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AutoShape 8" descr="Image result for future computer technology 202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10" descr="Image result for future computer technology 202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5" name="Picture 13" descr="Image result for future computer technology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9" y="160338"/>
            <a:ext cx="2471981" cy="13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456" y="4522343"/>
            <a:ext cx="2884703" cy="1655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7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228" y="5370144"/>
            <a:ext cx="1022759" cy="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9"/>
          <p:cNvSpPr txBox="1">
            <a:spLocks noChangeArrowheads="1"/>
          </p:cNvSpPr>
          <p:nvPr/>
        </p:nvSpPr>
        <p:spPr bwMode="auto">
          <a:xfrm>
            <a:off x="6401959" y="5350327"/>
            <a:ext cx="29697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coming </a:t>
            </a:r>
            <a:r>
              <a:rPr lang="en-AU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Hologram/wristband </a:t>
            </a:r>
          </a:p>
          <a:p>
            <a:pPr eaLnBrk="1" hangingPunct="1"/>
            <a:r>
              <a:rPr lang="en-AU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full  </a:t>
            </a:r>
            <a:r>
              <a:rPr lang="en-AU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interconnectivity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159" y="497314"/>
            <a:ext cx="1011911" cy="94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504" y="110984"/>
            <a:ext cx="1589360" cy="1192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171" y="3863659"/>
            <a:ext cx="1578064" cy="1338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925" y="4406694"/>
            <a:ext cx="873584" cy="6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931" y="89626"/>
            <a:ext cx="1662456" cy="1210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63" y="1608767"/>
            <a:ext cx="3528392" cy="222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9925" y="1608767"/>
            <a:ext cx="2159081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A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 /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A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  Printers</a:t>
            </a:r>
            <a:endParaRPr lang="en-AU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0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1.iggcdn.com/indiegogo-media-prod-cld/image/upload/c_limit,w_620/v1449365577/yp8amf8zv1ylizydjiy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440" y="312016"/>
            <a:ext cx="2925584" cy="2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2013annimac</a:t>
            </a:r>
            <a:endParaRPr lang="en-AU" altLang="en-US" smtClean="0"/>
          </a:p>
          <a:p>
            <a:pPr>
              <a:defRPr/>
            </a:pPr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smtClean="0"/>
          </a:p>
          <a:p>
            <a:pPr>
              <a:defRPr/>
            </a:pPr>
            <a:r>
              <a:rPr lang="en-AU" altLang="en-US" smtClean="0"/>
              <a:t>www.annimac.com.au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1663B-A0FB-474B-8A10-CBE3140D4D55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1026" name="Picture 2" descr="https://res.cloudinary.com/indiegogo-media-prod-cld/image/upload/c_limit,w_620/v1440405046/qolrbiaballkor1zu8lw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35" y="511394"/>
            <a:ext cx="2132236" cy="23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35" y="2696826"/>
            <a:ext cx="1988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Go Pro 3-axis gimbal with Bluetooth</a:t>
            </a:r>
            <a:endParaRPr lang="en-AU" dirty="0"/>
          </a:p>
        </p:txBody>
      </p:sp>
      <p:pic>
        <p:nvPicPr>
          <p:cNvPr id="1028" name="Picture 4" descr="https://c1.iggcdn.com/indiegogo-media-prod-cld/image/upload/c_limit,w_620/v1453714215/odfosikh6rei3zgl3uc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50" y="312015"/>
            <a:ext cx="2952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1.iggcdn.com/indiegogo-media-prod-cld/image/upload/c_limit,w_620/v1454480683/orx0ccduswouu3ra1pk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35" y="3934978"/>
            <a:ext cx="254166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1" y="5591161"/>
            <a:ext cx="294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TV Projector   180” screen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695459" y="2204864"/>
            <a:ext cx="28818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/>
              <a:t>Palm-Sized Drone With GPS Auto-Follow and High Res Video Camera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3986" y="5591162"/>
            <a:ext cx="333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AIDO  home  robot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935101" y="4484978"/>
            <a:ext cx="183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Thumbprint lock</a:t>
            </a:r>
            <a:endParaRPr lang="en-AU" dirty="0"/>
          </a:p>
        </p:txBody>
      </p:sp>
      <p:pic>
        <p:nvPicPr>
          <p:cNvPr id="1029" name="Picture 5" descr="C:\Users\annimac\Pictures\2016 thumbprint lo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775" y="3405193"/>
            <a:ext cx="1840992" cy="104851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77352" y="2204864"/>
            <a:ext cx="298181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    Cat robot : play &amp; track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9" name="Picture 4" descr="http://www.aidorobot.com/images/pasted%20image%20575x3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3044476"/>
            <a:ext cx="4033280" cy="25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1" y="0"/>
            <a:ext cx="702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14CC7"/>
                </a:solidFill>
              </a:rPr>
              <a:t>Crowd  funding  now :  </a:t>
            </a:r>
            <a:r>
              <a:rPr lang="en-AU" sz="1600" b="1" dirty="0" smtClean="0">
                <a:solidFill>
                  <a:srgbClr val="014CC7"/>
                </a:solidFill>
              </a:rPr>
              <a:t>Indiegogo</a:t>
            </a:r>
            <a:endParaRPr lang="en-AU" sz="1600" b="1" dirty="0">
              <a:solidFill>
                <a:srgbClr val="014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 smtClean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mtClean="0"/>
          </a:p>
          <a:p>
            <a:pPr>
              <a:defRPr/>
            </a:pPr>
            <a:r>
              <a:rPr lang="en-AU" altLang="en-US" sz="800" smtClean="0"/>
              <a:t>www.annimac.com.au</a:t>
            </a:r>
            <a:endParaRPr lang="en-AU" alt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5C54F-0C2A-4058-825F-C328AAEC15AB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15816" y="2132856"/>
            <a:ext cx="5952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Baby boomers </a:t>
            </a:r>
            <a:r>
              <a:rPr lang="en-A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1945 -1965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 X		 </a:t>
            </a:r>
            <a:r>
              <a:rPr lang="en-A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1965 - 1980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 Y		 </a:t>
            </a:r>
            <a:r>
              <a:rPr lang="en-A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1980	- 1995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 Z               </a:t>
            </a:r>
            <a:r>
              <a:rPr lang="en-A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1995 - 2010</a:t>
            </a: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en-A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453" y="17528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 </a:t>
            </a:r>
          </a:p>
          <a:p>
            <a:pPr>
              <a:lnSpc>
                <a:spcPct val="150000"/>
              </a:lnSpc>
            </a:pPr>
            <a:r>
              <a:rPr lang="en-AU" sz="3200" dirty="0" smtClean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Driving  </a:t>
            </a:r>
          </a:p>
          <a:p>
            <a:pPr>
              <a:lnSpc>
                <a:spcPct val="150000"/>
              </a:lnSpc>
            </a:pPr>
            <a:r>
              <a:rPr lang="en-AU" sz="3200" dirty="0" smtClean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</a:p>
          <a:p>
            <a:pPr>
              <a:lnSpc>
                <a:spcPct val="150000"/>
              </a:lnSpc>
            </a:pPr>
            <a:r>
              <a:rPr lang="en-AU" sz="3200" dirty="0" smtClean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351" y="28939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35307"/>
            <a:ext cx="3024336" cy="239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28529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Age  50 - 70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36563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Age  35 - 50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45218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Age  20 - 35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3511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Age   5 - 20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64704" y="296597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From 2010 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 smtClean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mtClean="0"/>
          </a:p>
          <a:p>
            <a:pPr>
              <a:defRPr/>
            </a:pPr>
            <a:r>
              <a:rPr lang="en-AU" altLang="en-US" sz="800" smtClean="0"/>
              <a:t>www.annimac.com.au</a:t>
            </a:r>
            <a:endParaRPr lang="en-AU" alt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7EF8B-9B96-4358-85D2-69B35A444E2A}" type="slidenum">
              <a:rPr lang="en-AU" altLang="en-US" smtClean="0"/>
              <a:pPr>
                <a:defRPr/>
              </a:pPr>
              <a:t>15</a:t>
            </a:fld>
            <a:endParaRPr lang="en-AU" altLang="en-US"/>
          </a:p>
        </p:txBody>
      </p:sp>
      <p:pic>
        <p:nvPicPr>
          <p:cNvPr id="14341" name="Picture 2" descr="http://www.macleans.ca/wp-content/uploads/2014/07/july212014cover-767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5160962" cy="6381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392113" y="1955800"/>
            <a:ext cx="21605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AU" altLang="en-US" sz="2000" dirty="0">
              <a:solidFill>
                <a:srgbClr val="3333FF"/>
              </a:solidFill>
            </a:endParaRPr>
          </a:p>
          <a:p>
            <a:pPr eaLnBrk="1" hangingPunct="1"/>
            <a:r>
              <a:rPr lang="en-AU" altLang="en-US" b="1" dirty="0">
                <a:solidFill>
                  <a:srgbClr val="3333FF"/>
                </a:solidFill>
              </a:rPr>
              <a:t>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5925" y="2855913"/>
            <a:ext cx="1779588" cy="285750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925" y="3141663"/>
            <a:ext cx="1779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3333FF"/>
                </a:solidFill>
              </a:rPr>
              <a:t>b  1995 - 2010</a:t>
            </a:r>
            <a:endParaRPr lang="en-AU" sz="16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dirty="0"/>
          </a:p>
          <a:p>
            <a:pPr>
              <a:defRPr/>
            </a:pPr>
            <a:r>
              <a:rPr lang="en-AU" altLang="en-US" dirty="0"/>
              <a:t>www.annimac.com.au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E69E0-ECD1-4806-B9E8-C746F8961964}" type="slidenum">
              <a:rPr lang="en-AU" altLang="en-US"/>
              <a:pPr>
                <a:defRPr/>
              </a:pPr>
              <a:t>16</a:t>
            </a:fld>
            <a:endParaRPr lang="en-AU" altLang="en-US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0825" y="260350"/>
            <a:ext cx="7531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800" b="1" dirty="0" smtClean="0">
                <a:solidFill>
                  <a:srgbClr val="014CC7"/>
                </a:solidFill>
              </a:rPr>
              <a:t>Generation  </a:t>
            </a:r>
            <a:r>
              <a:rPr lang="en-AU" altLang="en-US" sz="2800" b="1" dirty="0">
                <a:solidFill>
                  <a:srgbClr val="014CC7"/>
                </a:solidFill>
              </a:rPr>
              <a:t>Z    </a:t>
            </a:r>
            <a:r>
              <a:rPr lang="en-AU" altLang="en-US" b="1" dirty="0" smtClean="0">
                <a:solidFill>
                  <a:srgbClr val="014CC7"/>
                </a:solidFill>
              </a:rPr>
              <a:t>b1995-2010   age  5 - 20</a:t>
            </a:r>
            <a:endParaRPr lang="en-AU" altLang="en-US" b="1" dirty="0">
              <a:solidFill>
                <a:srgbClr val="014CC7"/>
              </a:solidFill>
            </a:endParaRPr>
          </a:p>
        </p:txBody>
      </p:sp>
      <p:pic>
        <p:nvPicPr>
          <p:cNvPr id="17417" name="Picture 16" descr="th_younggunz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05" y="979707"/>
            <a:ext cx="2319740" cy="11604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8" descr="th_6x4_GEN_Z_BACK--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05" y="2403945"/>
            <a:ext cx="1274481" cy="153897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AutoShape 26" descr="th_RCuteDres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21" name="AutoShape 28" descr="th_RCuteDres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7424" name="Picture 35" descr="ANd9GcRXZOzlWjnPa23Yis2euS5vK20g4X8UyfJHZJ4QkB8lrjarbtc&amp;t=1&amp;usg=__YV0ItZ9KRUsH_-q1E4ixqA4VZNw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233" y="979707"/>
            <a:ext cx="1384256" cy="163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6" descr="Shaped By Algorithms, A Solar Powered Pavilion That Soaks Up Maximum R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557" y="3639431"/>
            <a:ext cx="1316317" cy="72759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38" descr="Stock Photo - wind turbine and &#10;modern house. &#10;fotosearch - search &#10;stock photos, &#10;pictures, wall &#10;murals, images, &#10;and photo clipar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747" y="3290608"/>
            <a:ext cx="674908" cy="7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2.gstatic.com/images?q=tbn:ANd9GcRRrq1_ijjYwL8REZHAKrTbTeqZm20zwAR3MI7zWUvDYyXWz0hjM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45" y="3366442"/>
            <a:ext cx="1160698" cy="86940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LTMPFiJDg1jf5CCMN13yGsTwfXDkjuNkIYkq75c2TbQsl2Yj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502" y="2138833"/>
            <a:ext cx="2881489" cy="106201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s://encrypted-tbn2.gstatic.com/images?q=tbn:ANd9GcSkzsH6IokPUegC5varWSWAKQjaAhdKONyAQVa-dUMw5Qv4WdwoR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354" y="2985763"/>
            <a:ext cx="1523357" cy="152335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TBCHzUtXJYWY_jfCGW-OfDyu7QSm9dnm1HOB4pYIHDpz7lPqZ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639345"/>
            <a:ext cx="2744390" cy="129039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RpLZe-_sRHxA0mbDIhygELWmHLHvV4rblGUrPqsLmlqk-jS_v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69" y="4305588"/>
            <a:ext cx="1059558" cy="14200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macleans.ca/wp-content/uploads/2014/07/july212014cover-767x10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003" y="1559925"/>
            <a:ext cx="3782634" cy="46773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3011" y="321905"/>
            <a:ext cx="238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smtClean="0"/>
              <a:t>The  Influencers</a:t>
            </a:r>
            <a:endParaRPr lang="en-A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sz="800" dirty="0"/>
              <a:t>www.annimac.com.au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95D12-F0EF-49EC-AF47-C9C1AB0E52AE}" type="slidenum">
              <a:rPr lang="en-AU" altLang="en-US"/>
              <a:pPr>
                <a:defRPr/>
              </a:pPr>
              <a:t>17</a:t>
            </a:fld>
            <a:endParaRPr lang="en-AU" altLang="en-US"/>
          </a:p>
        </p:txBody>
      </p:sp>
      <p:pic>
        <p:nvPicPr>
          <p:cNvPr id="15365" name="Picture 2" descr="Image result for pictures for Gen 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181" y="159344"/>
            <a:ext cx="1824070" cy="821384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297" y="1064435"/>
            <a:ext cx="85981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A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billion  entered  </a:t>
            </a:r>
            <a:r>
              <a:rPr lang="en-AU" sz="2800" dirty="0">
                <a:latin typeface="Aharoni" panose="02010803020104030203" pitchFamily="2" charset="-79"/>
                <a:cs typeface="Aharoni" panose="02010803020104030203" pitchFamily="2" charset="-79"/>
              </a:rPr>
              <a:t>workforce </a:t>
            </a: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 </a:t>
            </a:r>
            <a:r>
              <a:rPr lang="en-AU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2015</a:t>
            </a: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en-A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largest  </a:t>
            </a:r>
            <a:r>
              <a:rPr lang="en-AU" sz="2800" dirty="0">
                <a:latin typeface="Aharoni" panose="02010803020104030203" pitchFamily="2" charset="-79"/>
                <a:cs typeface="Aharoni" panose="02010803020104030203" pitchFamily="2" charset="-79"/>
              </a:rPr>
              <a:t>cohort  </a:t>
            </a: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group  in  world</a:t>
            </a:r>
            <a:endParaRPr lang="en-A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breaking  the  </a:t>
            </a:r>
            <a:r>
              <a:rPr lang="en-AU" sz="2800" dirty="0">
                <a:latin typeface="Aharoni" panose="02010803020104030203" pitchFamily="2" charset="-79"/>
                <a:cs typeface="Aharoni" panose="02010803020104030203" pitchFamily="2" charset="-79"/>
              </a:rPr>
              <a:t>generations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hyperconnected</a:t>
            </a:r>
            <a:endParaRPr lang="en-AU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from  Affluencers  </a:t>
            </a:r>
            <a:r>
              <a:rPr lang="en-AU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GenY</a:t>
            </a: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to  Influencers  </a:t>
            </a:r>
            <a:r>
              <a:rPr lang="en-AU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GenZ</a:t>
            </a:r>
            <a:endParaRPr lang="en-AU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sling  </a:t>
            </a:r>
            <a:r>
              <a:rPr lang="en-AU" sz="2800" dirty="0">
                <a:latin typeface="Aharoni" panose="02010803020104030203" pitchFamily="2" charset="-79"/>
                <a:cs typeface="Aharoni" panose="02010803020104030203" pitchFamily="2" charset="-79"/>
              </a:rPr>
              <a:t>shotting  technologies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862181" y="785623"/>
            <a:ext cx="182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Digital in their DNA</a:t>
            </a:r>
            <a:endParaRPr lang="en-AU" sz="12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374" y="136620"/>
            <a:ext cx="1028436" cy="114756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Bionic : Cyber woman removing makeup from her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180" y="4908845"/>
            <a:ext cx="1298049" cy="86457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sz="800" dirty="0"/>
              <a:t>www.annimac.com.au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CE16A-AF11-4AF6-AF5A-7C21948229F7}" type="slidenum">
              <a:rPr lang="en-AU" altLang="en-US"/>
              <a:pPr>
                <a:defRPr/>
              </a:pPr>
              <a:t>18</a:t>
            </a:fld>
            <a:endParaRPr lang="en-A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756084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  Z  &amp;  Work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  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conservative      v  serious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v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ambitious      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v  principled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 ignore 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obstacles    ignore  status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live   intelligent   cities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live   mobile   interconnectivity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network   people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personalised   messaging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reject   idea  of  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fixed  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place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expect  robotics </a:t>
            </a:r>
            <a:r>
              <a:rPr lang="en-A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androids</a:t>
            </a:r>
          </a:p>
          <a:p>
            <a:pPr lvl="1">
              <a:lnSpc>
                <a:spcPct val="150000"/>
              </a:lnSpc>
              <a:defRPr/>
            </a:pPr>
            <a:endParaRPr lang="en-AU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b="1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258" y="2328577"/>
            <a:ext cx="1890220" cy="1241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8" y="182600"/>
            <a:ext cx="1031886" cy="115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631" y="3933056"/>
            <a:ext cx="1740079" cy="2100296"/>
          </a:xfrm>
          <a:prstGeom prst="rect">
            <a:avLst/>
          </a:prstGeom>
          <a:noFill/>
          <a:ln w="9525">
            <a:solidFill>
              <a:srgbClr val="F7DB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/>
          </a:p>
          <a:p>
            <a:pPr>
              <a:defRPr/>
            </a:pPr>
            <a:r>
              <a:rPr lang="en-AU" altLang="en-US" sz="800"/>
              <a:t>www.annimac.com.au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A520B-5F7D-4BC3-83C7-300BC74EAF53}" type="slidenum">
              <a:rPr lang="en-AU" altLang="en-US"/>
              <a:pPr>
                <a:defRPr/>
              </a:pPr>
              <a:t>19</a:t>
            </a:fld>
            <a:endParaRPr lang="en-AU" altLang="en-US"/>
          </a:p>
        </p:txBody>
      </p:sp>
      <p:pic>
        <p:nvPicPr>
          <p:cNvPr id="2050" name="Picture 2" descr="http://generationz.com.au/wp-content/uploads/2013/11/Generation-Z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2773"/>
            <a:ext cx="7820157" cy="55087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cCrindle Te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891505"/>
            <a:ext cx="1665607" cy="68231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45661" y="154391"/>
            <a:ext cx="4153701" cy="39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altLang="en-US" sz="2800" b="1" dirty="0" smtClean="0">
                <a:solidFill>
                  <a:srgbClr val="014CC7"/>
                </a:solidFill>
              </a:rPr>
              <a:t>   Exponential change </a:t>
            </a:r>
            <a:endParaRPr lang="en-AU" altLang="en-US" sz="2800" b="1" dirty="0">
              <a:solidFill>
                <a:srgbClr val="014CC7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 smtClean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dirty="0" smtClean="0"/>
          </a:p>
          <a:p>
            <a:pPr>
              <a:defRPr/>
            </a:pPr>
            <a:r>
              <a:rPr lang="en-AU" altLang="en-US" sz="800" dirty="0" smtClean="0"/>
              <a:t>www.annimac.com.au</a:t>
            </a:r>
            <a:endParaRPr lang="en-AU" alt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5C54F-0C2A-4058-825F-C328AAEC15AB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  <p:sp>
        <p:nvSpPr>
          <p:cNvPr id="5" name="AutoShape 2" descr="Image result for pictures of future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Image result for pictures of future techn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6" descr="Image result for pictures of future techn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8" descr="Image result for pictures of future techn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12" y="154391"/>
            <a:ext cx="2311832" cy="17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541" y="2078260"/>
            <a:ext cx="1724882" cy="21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794" y="312737"/>
            <a:ext cx="2292998" cy="17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362" y="2547528"/>
            <a:ext cx="4021134" cy="18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3432744" cy="16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60" y="2272207"/>
            <a:ext cx="1779141" cy="141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329" y="446321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479" y="6175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06" y="4045714"/>
            <a:ext cx="1729982" cy="18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80" y="3459226"/>
            <a:ext cx="1379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14CC7"/>
                </a:solidFill>
              </a:rPr>
              <a:t>Bionic Eye</a:t>
            </a:r>
            <a:endParaRPr lang="en-AU" b="1" dirty="0">
              <a:solidFill>
                <a:srgbClr val="014CC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5362" y="2538676"/>
            <a:ext cx="2204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14CC7"/>
                </a:solidFill>
              </a:rPr>
              <a:t>Quantum energy</a:t>
            </a:r>
            <a:endParaRPr lang="en-AU" b="1" dirty="0">
              <a:solidFill>
                <a:srgbClr val="014CC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98" y="5675121"/>
            <a:ext cx="1410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14CC7"/>
                </a:solidFill>
              </a:rPr>
              <a:t>Driverless</a:t>
            </a:r>
            <a:endParaRPr lang="en-AU" b="1" dirty="0">
              <a:solidFill>
                <a:srgbClr val="014CC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0440" y="1893594"/>
            <a:ext cx="2465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14CC7"/>
                </a:solidFill>
              </a:rPr>
              <a:t>Augmented  Reality</a:t>
            </a:r>
            <a:endParaRPr lang="en-AU" b="1" dirty="0">
              <a:solidFill>
                <a:srgbClr val="014CC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5329" y="6044453"/>
            <a:ext cx="2205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14CC7"/>
                </a:solidFill>
              </a:rPr>
              <a:t>Smart  machines</a:t>
            </a:r>
            <a:endParaRPr lang="en-AU" b="1" dirty="0">
              <a:solidFill>
                <a:srgbClr val="014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AU" altLang="en-US" dirty="0"/>
          </a:p>
          <a:p>
            <a:pPr>
              <a:defRPr/>
            </a:pPr>
            <a:r>
              <a:rPr lang="en-AU" altLang="en-US" dirty="0" smtClean="0"/>
              <a:t>2016annimac</a:t>
            </a: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/>
          </a:p>
          <a:p>
            <a:pPr>
              <a:defRPr/>
            </a:pPr>
            <a:r>
              <a:rPr lang="en-AU" altLang="en-US" sz="800"/>
              <a:t>www.annimac.com.au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A520B-5F7D-4BC3-83C7-300BC74EAF53}" type="slidenum">
              <a:rPr lang="en-AU" altLang="en-US"/>
              <a:pPr>
                <a:defRPr/>
              </a:pPr>
              <a:t>20</a:t>
            </a:fld>
            <a:endParaRPr lang="en-AU" altLang="en-US"/>
          </a:p>
        </p:txBody>
      </p:sp>
      <p:pic>
        <p:nvPicPr>
          <p:cNvPr id="2050" name="Picture 2" descr="http://generationz.com.au/wp-content/uploads/2013/11/Generation-Z-Infographic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221088"/>
            <a:ext cx="2808312" cy="15476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cCrindle Te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891505"/>
            <a:ext cx="1665607" cy="68231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enerationz.com.au/wp-content/uploads/2013/11/Generation-Z-Infographic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20387"/>
            <a:ext cx="3888432" cy="558156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enerationz.com.au/wp-content/uploads/2013/11/Generation-Z-Infographic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247" y="620688"/>
            <a:ext cx="3974840" cy="331236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730" y="0"/>
            <a:ext cx="412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14CC7"/>
                </a:solidFill>
              </a:rPr>
              <a:t>Gen Z  in  Oz</a:t>
            </a:r>
            <a:endParaRPr lang="en-AU" sz="2800" b="1" dirty="0">
              <a:solidFill>
                <a:srgbClr val="014CC7"/>
              </a:solidFill>
            </a:endParaRPr>
          </a:p>
        </p:txBody>
      </p:sp>
      <p:pic>
        <p:nvPicPr>
          <p:cNvPr id="10" name="Picture 2" descr="http://generationz.com.au/wp-content/uploads/2013/11/Generation-Z-Infographic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8066" y="5881223"/>
            <a:ext cx="1377021" cy="45240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smtClean="0"/>
          </a:p>
          <a:p>
            <a:pPr>
              <a:defRPr/>
            </a:pPr>
            <a:r>
              <a:rPr lang="en-AU" altLang="en-US" smtClean="0"/>
              <a:t>www.annimac.com.au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1663B-A0FB-474B-8A10-CBE3140D4D55}" type="slidenum">
              <a:rPr lang="en-AU" altLang="en-US" smtClean="0"/>
              <a:pPr>
                <a:defRPr/>
              </a:pPr>
              <a:t>21</a:t>
            </a:fld>
            <a:endParaRPr lang="en-AU" altLang="en-US"/>
          </a:p>
        </p:txBody>
      </p:sp>
      <p:sp>
        <p:nvSpPr>
          <p:cNvPr id="5" name="Rectangle 4"/>
          <p:cNvSpPr/>
          <p:nvPr/>
        </p:nvSpPr>
        <p:spPr>
          <a:xfrm>
            <a:off x="467544" y="632406"/>
            <a:ext cx="81369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Organisational  mind  set 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Remain  agile       Flexible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Responsive  to  clients  &amp;  ratepayers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Collaborate    creatively       Proactively</a:t>
            </a:r>
            <a:b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AU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Attitude  required :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  responsibility  for  change</a:t>
            </a:r>
            <a:b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AU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Values  required: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Integrity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Social   responsibility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Transparency</a:t>
            </a:r>
            <a:endParaRPr lang="en-AU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214" y="4763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14CC7"/>
                </a:solidFill>
              </a:rPr>
              <a:t>Thriving  now  into  your  future  </a:t>
            </a:r>
            <a:endParaRPr lang="en-AU" sz="3200" b="1" dirty="0">
              <a:solidFill>
                <a:srgbClr val="014CC7"/>
              </a:solidFill>
            </a:endParaRPr>
          </a:p>
        </p:txBody>
      </p:sp>
      <p:pic>
        <p:nvPicPr>
          <p:cNvPr id="1026" name="Picture 2" descr="A West Australian indigenous corporation is being investigated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4055" y="5622446"/>
            <a:ext cx="705982" cy="397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3.gstatic.com/images?q=tbn:ANd9GcRLTMPFiJDg1jf5CCMN13yGsTwfXDkjuNkIYkq75c2TbQsl2Yj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531" y="5353735"/>
            <a:ext cx="823893" cy="3036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enerationz.com.au/wp-content/uploads/2013/11/Generation-Z-Infographic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5" y="632406"/>
            <a:ext cx="1829439" cy="10081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dirty="0"/>
          </a:p>
          <a:p>
            <a:pPr>
              <a:defRPr/>
            </a:pPr>
            <a:r>
              <a:rPr lang="en-AU" altLang="en-US" dirty="0"/>
              <a:t>www.annimac.com.au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B28EC-7818-4C12-8E26-BA010773B3E1}" type="slidenum">
              <a:rPr lang="en-AU" altLang="en-US"/>
              <a:pPr>
                <a:defRPr/>
              </a:pPr>
              <a:t>22</a:t>
            </a:fld>
            <a:endParaRPr lang="en-AU" altLang="en-US" dirty="0"/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2787" y="2646"/>
            <a:ext cx="6984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800" b="1" dirty="0">
                <a:solidFill>
                  <a:srgbClr val="014CC7"/>
                </a:solidFill>
              </a:rPr>
              <a:t>  </a:t>
            </a:r>
            <a:r>
              <a:rPr lang="en-AU" altLang="en-US" sz="2800" b="1" dirty="0" smtClean="0">
                <a:solidFill>
                  <a:srgbClr val="014CC7"/>
                </a:solidFill>
              </a:rPr>
              <a:t>To  Succeed  into  the  Future </a:t>
            </a:r>
            <a:endParaRPr lang="en-AU" altLang="en-US" sz="2800" b="1" dirty="0">
              <a:solidFill>
                <a:srgbClr val="014CC7"/>
              </a:solidFill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82638"/>
            <a:ext cx="7993063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6" name="Picture 3" descr="Peace_on_Ear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2013annimac</a:t>
            </a:r>
            <a:endParaRPr lang="en-AU" altLang="en-US"/>
          </a:p>
          <a:p>
            <a:pPr>
              <a:defRPr/>
            </a:pPr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/>
          </a:p>
          <a:p>
            <a:pPr>
              <a:defRPr/>
            </a:pPr>
            <a:r>
              <a:rPr lang="en-AU" altLang="en-US"/>
              <a:t>www.annimac.com.au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A8216-80D1-4633-88EC-0FC0A7AA63F4}" type="slidenum">
              <a:rPr lang="en-AU" altLang="en-US"/>
              <a:pPr>
                <a:defRPr/>
              </a:pPr>
              <a:t>23</a:t>
            </a:fld>
            <a:endParaRPr lang="en-AU" altLang="en-US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250825" y="5589588"/>
            <a:ext cx="8569325" cy="519112"/>
          </a:xfrm>
          <a:prstGeom prst="rect">
            <a:avLst/>
          </a:prstGeom>
          <a:solidFill>
            <a:srgbClr val="7CB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800" b="1"/>
              <a:t>  </a:t>
            </a:r>
            <a:r>
              <a:rPr lang="en-AU" altLang="en-US" sz="2800" b="1">
                <a:solidFill>
                  <a:srgbClr val="F6FBCD"/>
                </a:solidFill>
              </a:rPr>
              <a:t>Thank you       </a:t>
            </a:r>
            <a:r>
              <a:rPr lang="en-AU" altLang="en-US" sz="1200" b="1">
                <a:solidFill>
                  <a:srgbClr val="F6FBCD"/>
                </a:solidFill>
              </a:rPr>
              <a:t>contact me</a:t>
            </a:r>
            <a:r>
              <a:rPr lang="en-AU" altLang="en-US" sz="2800" b="1">
                <a:solidFill>
                  <a:srgbClr val="F6FBCD"/>
                </a:solidFill>
              </a:rPr>
              <a:t>    </a:t>
            </a:r>
            <a:r>
              <a:rPr lang="en-AU" altLang="en-US" sz="2800" b="1"/>
              <a:t>www.annimac.com.au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dirty="0"/>
          </a:p>
          <a:p>
            <a:pPr>
              <a:defRPr/>
            </a:pPr>
            <a:r>
              <a:rPr lang="en-AU" altLang="en-US" dirty="0"/>
              <a:t>www.annimac.com.au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4B670-52DE-4FDA-BAE4-3751C9F3FEFE}" type="slidenum">
              <a:rPr lang="en-AU" altLang="en-US"/>
              <a:pPr>
                <a:defRPr/>
              </a:pPr>
              <a:t>3</a:t>
            </a:fld>
            <a:endParaRPr lang="en-AU" altLang="en-US" dirty="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2051050" y="1628775"/>
            <a:ext cx="5111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4318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6477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8636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0795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45284" y="260349"/>
            <a:ext cx="6011862" cy="393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4318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6477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8636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079500" indent="-215900" defTabSz="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AU" altLang="en-US" sz="2800" b="1" dirty="0">
                <a:solidFill>
                  <a:srgbClr val="014CC7"/>
                </a:solidFill>
              </a:rPr>
              <a:t>Exponential   speed   of   change</a:t>
            </a:r>
          </a:p>
        </p:txBody>
      </p:sp>
      <p:pic>
        <p:nvPicPr>
          <p:cNvPr id="4105" name="Picture 6" descr="ANd9GcRnmXqYSyMCiCNeM5kInA156kFbYcGQ6fFQjkJt6jEmxRbjcbo&amp;t=1&amp;usg=__h5UUoCMFHoB0kP7N5-WNXcPXo8w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02" y="3029891"/>
            <a:ext cx="1381616" cy="160829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7" descr="ANd9GcQ0jeW27kKfWXkn1uBctG5CsdR0Qy-47j_KuZQR3lb1tuHOfNw&amp;t=1&amp;usg=__FEv5aKlHcTZzuWdKzOqMxQj7WH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51" y="2112477"/>
            <a:ext cx="1228849" cy="131352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8" descr="ANd9GcSECgwf4Lx5BXGxEZtftLjYbb4eGmYDU9_4qm3I60kChlzlw1c&amp;t=1&amp;usg=__KW_nUDd31CBMy8_JMdc4pTQTYw4=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10" y="3671002"/>
            <a:ext cx="835256" cy="70969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9" descr="ANd9GcQqCULJ8Nevj0qb7D9rhZylw5k-rmYPd5aS0O2_zcX0H_XfJl4&amp;t=1&amp;usg=__ltqTJmcmQze5Z0PFdl4IPk9GSDc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6" y="979014"/>
            <a:ext cx="2857509" cy="218001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6" descr="Dollars : Arrows in three directions with dollar signs Stock Phot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636" y="2971710"/>
            <a:ext cx="745198" cy="7451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7" descr="ANd9GcSJWzI1fuzna1Zr_K8POWuaqXmkYa1KJGuUYJGRER_xxftvkju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244" y="1941967"/>
            <a:ext cx="513801" cy="59596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ictures of microbes in min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324146"/>
            <a:ext cx="1231847" cy="16357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Mobile Apps for the Mining Indust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162" y="2415448"/>
            <a:ext cx="1158887" cy="150655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3" descr="ANd9GcTtkoNQ1jZI00_g36ycunag5Q2bFtAJijfzMm1XEG0lf0JmkcAh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095" y="4183146"/>
            <a:ext cx="915399" cy="104909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1" descr="kids-addicted-to-technology-18995308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412" y="5170732"/>
            <a:ext cx="799726" cy="60471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0" descr="iphone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294" y="3346970"/>
            <a:ext cx="873844" cy="54186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pictures of augmented realit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21" y="826291"/>
            <a:ext cx="1828114" cy="182811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hapingtomorrow.com/images/sectors/656-3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47" y="755715"/>
            <a:ext cx="955904" cy="8730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ree pictures for aluminium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661" y="3834041"/>
            <a:ext cx="1179135" cy="117913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ree pictures for aluminiu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03" y="5170732"/>
            <a:ext cx="4438650" cy="10287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ree pictures for aluminiu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870" y="410559"/>
            <a:ext cx="1628602" cy="162860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603" y="5114193"/>
            <a:ext cx="231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Smart  buildings</a:t>
            </a:r>
            <a:endParaRPr lang="en-AU" b="1" dirty="0"/>
          </a:p>
        </p:txBody>
      </p:sp>
      <p:pic>
        <p:nvPicPr>
          <p:cNvPr id="29" name="Picture 5" descr="ANd9GcQk6fOOeYWMn9x13yC4vS0zOVgXVffQVBGAbPLp84wY24LkuZk&amp;t=1&amp;usg=__1VK_T2qFSxKYJG4fhhyX4S5UQvQ=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525" y="3849448"/>
            <a:ext cx="2015241" cy="207745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9526" y="5611806"/>
            <a:ext cx="126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Climate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dirty="0" smtClean="0"/>
          </a:p>
          <a:p>
            <a:pPr>
              <a:defRPr/>
            </a:pPr>
            <a:r>
              <a:rPr lang="en-AU" altLang="en-US" dirty="0" smtClean="0"/>
              <a:t>www.annimac.com.au</a:t>
            </a:r>
            <a:endParaRPr lang="en-A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CE292-1C69-41C0-8398-0CB9955AB8A8}" type="slidenum">
              <a:rPr lang="en-AU" altLang="en-US" smtClean="0"/>
              <a:pPr>
                <a:defRPr/>
              </a:pPr>
              <a:t>4</a:t>
            </a:fld>
            <a:endParaRPr lang="en-AU" altLang="en-US" dirty="0"/>
          </a:p>
        </p:txBody>
      </p:sp>
      <p:pic>
        <p:nvPicPr>
          <p:cNvPr id="9" name="Picture 3" descr="Isabel 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60" y="655474"/>
            <a:ext cx="7828240" cy="52555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ush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08" y="523220"/>
            <a:ext cx="2340917" cy="1757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000" y="0"/>
            <a:ext cx="8580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  </a:t>
            </a:r>
            <a:r>
              <a:rPr lang="en-AU" sz="2800" b="1" dirty="0" smtClean="0">
                <a:solidFill>
                  <a:srgbClr val="014CC7"/>
                </a:solidFill>
              </a:rPr>
              <a:t>Unpredictable  Severe  Climate  Change</a:t>
            </a:r>
            <a:endParaRPr lang="en-AU" sz="2800" b="1" dirty="0">
              <a:solidFill>
                <a:srgbClr val="014CC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132" y="3113439"/>
            <a:ext cx="3985828" cy="24622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AU" sz="1400" b="1" dirty="0"/>
              <a:t>Faced with the prospect of rising global temperatures and higher density living, Perth councils are taking </a:t>
            </a:r>
            <a:r>
              <a:rPr lang="en-AU" sz="1400" b="1" i="1" dirty="0"/>
              <a:t>steps to</a:t>
            </a:r>
            <a:r>
              <a:rPr lang="en-AU" sz="1400" b="1" dirty="0"/>
              <a:t> protect their trees.</a:t>
            </a:r>
          </a:p>
          <a:p>
            <a:r>
              <a:rPr lang="en-AU" sz="1400" dirty="0"/>
              <a:t>Some, such as the cities of Vincent and Bayswater, have set targets to increase their tree canopy.</a:t>
            </a:r>
          </a:p>
          <a:p>
            <a:r>
              <a:rPr lang="en-AU" sz="1400" dirty="0"/>
              <a:t>Others, such as the cities of Perth, Armadale and Belmont, have commissioned urban forest strategies to guide future tree numbers, type and location</a:t>
            </a:r>
          </a:p>
        </p:txBody>
      </p:sp>
      <p:pic>
        <p:nvPicPr>
          <p:cNvPr id="12" name="Picture 9" descr="drou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010" y="2492896"/>
            <a:ext cx="2061911" cy="185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ANd9GcQk6fOOeYWMn9x13yC4vS0zOVgXVffQVBGAbPLp84wY24LkuZk&amp;t=1&amp;usg=__1VK_T2qFSxKYJG4fhhyX4S5UQvQ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647" y="1231750"/>
            <a:ext cx="2154378" cy="22208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japan-tsunam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225" y="4583218"/>
            <a:ext cx="3172828" cy="1587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739" y="2744107"/>
            <a:ext cx="402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Urban forests plan to cool cities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6428" y="5329431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 smtClean="0"/>
              <a:t>West Australian</a:t>
            </a:r>
            <a:r>
              <a:rPr lang="en-AU" sz="1000" dirty="0" smtClean="0"/>
              <a:t>  20/10/14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1974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dirty="0"/>
          </a:p>
          <a:p>
            <a:pPr>
              <a:defRPr/>
            </a:pPr>
            <a:r>
              <a:rPr lang="en-AU" altLang="en-US" dirty="0"/>
              <a:t>www.annimac.com.au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93F16-A5C9-4228-803C-CF6D84062198}" type="slidenum">
              <a:rPr lang="en-AU" altLang="en-US"/>
              <a:pPr>
                <a:defRPr/>
              </a:pPr>
              <a:t>5</a:t>
            </a:fld>
            <a:endParaRPr lang="en-AU" altLang="en-US" dirty="0"/>
          </a:p>
        </p:txBody>
      </p:sp>
      <p:pic>
        <p:nvPicPr>
          <p:cNvPr id="5125" name="Picture 5" descr="Proof Global Warming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2088"/>
            <a:ext cx="8640763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68405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800" b="1" dirty="0">
                <a:latin typeface="Arial" charset="0"/>
              </a:rPr>
              <a:t> P</a:t>
            </a:r>
            <a:r>
              <a:rPr lang="en-AU" altLang="en-US" sz="2800" b="1" dirty="0"/>
              <a:t>ositive  proof  of  global  warming</a:t>
            </a:r>
            <a:endParaRPr lang="en-AU" alt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ozcoasts.gov.au/climate/Map_images/Perth/1.8/jpeg/150dpi/Perth_18_150_Map_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23" y="3536452"/>
            <a:ext cx="3504800" cy="24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2015annimac</a:t>
            </a:r>
            <a:endParaRPr lang="en-AU" altLang="en-US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smtClean="0"/>
          </a:p>
          <a:p>
            <a:pPr>
              <a:defRPr/>
            </a:pPr>
            <a:r>
              <a:rPr lang="en-AU" altLang="en-US" smtClean="0"/>
              <a:t>www.annimac.com.au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CE292-1C69-41C0-8398-0CB9955AB8A8}" type="slidenum">
              <a:rPr lang="en-AU" altLang="en-US" smtClean="0"/>
              <a:pPr>
                <a:defRPr/>
              </a:pPr>
              <a:t>6</a:t>
            </a:fld>
            <a:endParaRPr lang="en-AU" altLang="en-US"/>
          </a:p>
        </p:txBody>
      </p:sp>
      <p:sp>
        <p:nvSpPr>
          <p:cNvPr id="7" name="AutoShape 2" descr="Image result for sea level rise austr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Image result for sea level rise austra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6" descr="Image result for sea level rise austral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8" descr="Image result for sea level rise austral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4" name="Picture 10" descr="Flooding in Albert St, in Brisbane's CBD in January 20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84" y="762416"/>
            <a:ext cx="2366553" cy="157946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xfam.org.au/wp-content/uploads/2011/02/go_greener_oz_lrg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0338"/>
            <a:ext cx="1804237" cy="109757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ytimg.com/vi/7urovFpxRlA/maxres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76" y="3374017"/>
            <a:ext cx="2755237" cy="221522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uture Earth: Australia with sea level 100 meters above today's; Greenland ice sheet; Sermersuaq; global warming; climate change; climate catastrophe; anthropogenic warming; human-induced warming; greenhouse gases; natural disaster; sea level rise; flooding  (1024x1024) - Science Illustratio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311" y="296897"/>
            <a:ext cx="2022242" cy="2707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ozcoasts.gov.au/climate/Map_images/Perth/1.8/jpeg/150dpi/Perth_18_150_Map_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930" y="3354345"/>
            <a:ext cx="3593929" cy="25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5015" y="2315944"/>
            <a:ext cx="1857489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Brisbane 2011</a:t>
            </a:r>
            <a:endParaRPr lang="en-AU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828" y="3004685"/>
            <a:ext cx="251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Perth In 80 years ?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1044" name="Picture 20" descr="http://www.ozcoasts.gov.au/climate/Map_images/Perth/1.8/jpeg/150dpi/Perth_18_150_Map_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885" y="1393358"/>
            <a:ext cx="3231315" cy="22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123532"/>
            <a:ext cx="34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14CC7"/>
                </a:solidFill>
              </a:rPr>
              <a:t>Rising  Sea  Levels  </a:t>
            </a:r>
            <a:endParaRPr lang="en-AU" sz="2400" b="1" dirty="0">
              <a:solidFill>
                <a:srgbClr val="014CC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6376" y="2535556"/>
            <a:ext cx="57606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014CC7"/>
                </a:solidFill>
              </a:rPr>
              <a:t>2165</a:t>
            </a:r>
            <a:endParaRPr lang="en-AU" sz="1400" dirty="0">
              <a:solidFill>
                <a:srgbClr val="014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smtClean="0"/>
          </a:p>
          <a:p>
            <a:pPr>
              <a:defRPr/>
            </a:pPr>
            <a:r>
              <a:rPr lang="en-AU" altLang="en-US" smtClean="0"/>
              <a:t>www.annimac.com.au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CE292-1C69-41C0-8398-0CB9955AB8A8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pic>
        <p:nvPicPr>
          <p:cNvPr id="8" name="Picture 3" descr="volunteersu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71044"/>
            <a:ext cx="7056000" cy="505355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Nd9GcT9i04Vyor-9bS31OtVTRzPVUKIDHelW_9wOYI30eyJzmY5fso&amp;t=1&amp;usg=__uQ-ERKS25BMFm07tu9Vichalpos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062" y="2780927"/>
            <a:ext cx="3392387" cy="3477519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384" y="47824"/>
            <a:ext cx="61731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14CC7"/>
                </a:solidFill>
              </a:rPr>
              <a:t>Population  vs  Resources</a:t>
            </a:r>
            <a:endParaRPr lang="en-AU" sz="2800" b="1" dirty="0">
              <a:solidFill>
                <a:srgbClr val="014CC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307" y="5423088"/>
            <a:ext cx="244827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97%   of  water  on Earth  is  undrinkable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16384" y="908720"/>
            <a:ext cx="2959378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Changing demographics: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60%  world  pop  now sub 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Ageing Pop  :  costly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289567" y="6069419"/>
            <a:ext cx="202684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2016:  7.4 billion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7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 smtClean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smtClean="0"/>
          </a:p>
          <a:p>
            <a:pPr>
              <a:defRPr/>
            </a:pPr>
            <a:r>
              <a:rPr lang="en-AU" altLang="en-US" smtClean="0"/>
              <a:t>www.annimac.com.au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CE292-1C69-41C0-8398-0CB9955AB8A8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8" name="Picture 3" descr="ANd9GcRvDQUWa_LsHl57rCRdR9pN4wc8RagOmd2TrrRxmtuPseLgmU8&amp;t=1&amp;usg=__zQcroCp3myVJcLnJs71657QiuuI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85" y="1150409"/>
            <a:ext cx="2463876" cy="312566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d9GcQGjbtLOYhOz0eGbw1aQHPSoxRnbr3njHngroQaqmNfhI1El7g&amp;t=1&amp;usg=__wuunraS-mJcnSd3sw3Wk6wInhR4=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81" y="4355576"/>
            <a:ext cx="1534896" cy="116832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Nd9GcTxbNeA-10-obF9t4vIT-A4DYwErZU3_P0BJKZ0GWs1-mVO-j8clw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350" y="5074097"/>
            <a:ext cx="1489605" cy="112738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 Of Tools For Intubation Tracheas With A Hand Of Doctor Connecting Tube Stock Phot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625" y="4951349"/>
            <a:ext cx="1990443" cy="13236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5130" y="5514197"/>
            <a:ext cx="11805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dirty="0" smtClean="0"/>
              <a:t>Grounded</a:t>
            </a:r>
            <a:endParaRPr lang="en-AU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702" y="965743"/>
            <a:ext cx="321552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dirty="0"/>
              <a:t>Queue for petrol  -  California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108" y="183724"/>
            <a:ext cx="43400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 </a:t>
            </a:r>
            <a:r>
              <a:rPr lang="en-AU" sz="2800" b="1" dirty="0" smtClean="0">
                <a:solidFill>
                  <a:srgbClr val="3333FF"/>
                </a:solidFill>
              </a:rPr>
              <a:t>Peak  Oil     </a:t>
            </a:r>
            <a:r>
              <a:rPr lang="en-AU" sz="1600" b="1" dirty="0" smtClean="0">
                <a:solidFill>
                  <a:srgbClr val="3333FF"/>
                </a:solidFill>
              </a:rPr>
              <a:t>Oz  2000</a:t>
            </a:r>
            <a:endParaRPr lang="en-AU" sz="1600" b="1" dirty="0">
              <a:solidFill>
                <a:srgbClr val="3333FF"/>
              </a:solidFill>
            </a:endParaRPr>
          </a:p>
        </p:txBody>
      </p:sp>
      <p:pic>
        <p:nvPicPr>
          <p:cNvPr id="7" name="Picture 8" descr="Singapore cargo 74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891" y="445334"/>
            <a:ext cx="1766127" cy="117204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ictures of use of plastic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138" y="4014395"/>
            <a:ext cx="907082" cy="6794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81423" y="1767616"/>
            <a:ext cx="3381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b="1" dirty="0" smtClean="0"/>
              <a:t>Petroleum   products</a:t>
            </a:r>
            <a:r>
              <a:rPr lang="en-AU" altLang="en-US" dirty="0" smtClean="0"/>
              <a:t>:     furniture    textiles   </a:t>
            </a:r>
            <a:r>
              <a:rPr lang="en-AU" altLang="en-US" dirty="0"/>
              <a:t>computers  </a:t>
            </a:r>
            <a:r>
              <a:rPr lang="en-AU" altLang="en-US" dirty="0" smtClean="0"/>
              <a:t>    </a:t>
            </a:r>
            <a:r>
              <a:rPr lang="en-AU" altLang="en-US" dirty="0"/>
              <a:t>iphones   </a:t>
            </a:r>
            <a:r>
              <a:rPr lang="en-AU" altLang="en-US" dirty="0" smtClean="0"/>
              <a:t>   pharmaceuticals   clothing   cars    ….  </a:t>
            </a:r>
            <a:endParaRPr lang="en-AU" altLang="en-US" sz="1000" dirty="0" smtClean="0"/>
          </a:p>
        </p:txBody>
      </p:sp>
      <p:pic>
        <p:nvPicPr>
          <p:cNvPr id="1028" name="Picture 4" descr="Image result for pictures of use of plastic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640" y="4830911"/>
            <a:ext cx="1044357" cy="7822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s of use of plast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71" y="4384027"/>
            <a:ext cx="819150" cy="666751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ctures of use of plastic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447" y="4526701"/>
            <a:ext cx="783242" cy="547396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ictures of use of plastic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294" y="3313338"/>
            <a:ext cx="894816" cy="701057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ictures of use of plastic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291" y="4142906"/>
            <a:ext cx="917364" cy="76759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ictures of use of plastic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20" y="2627485"/>
            <a:ext cx="815389" cy="547561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ictures of use of plastic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621" y="1991339"/>
            <a:ext cx="674500" cy="769841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ictures of use of plastic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327" y="4355576"/>
            <a:ext cx="1239762" cy="772669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2" descr="Image result for pictures of make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24" descr="Image result for pictures of makeu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AutoShape 28" descr="Image result for pictures of makeu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54" name="Picture 30" descr="http://41.media.tumblr.com/tumblr_mdprabtpWx1r44qrfo1_500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043" y="5514197"/>
            <a:ext cx="668290" cy="4437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18972" y="95805"/>
            <a:ext cx="244996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AU" altLang="en-US" dirty="0"/>
              <a:t> Transport  costs  soar</a:t>
            </a:r>
            <a:endParaRPr lang="en-AU" dirty="0"/>
          </a:p>
        </p:txBody>
      </p:sp>
      <p:pic>
        <p:nvPicPr>
          <p:cNvPr id="30" name="Picture 8" descr="https://encrypted-tbn1.gstatic.com/images?q=tbn:ANd9GcTS3y9M_CgxLBsCdz6J-Sa6IrBAXlGKkk3HaEbKozb5I0IzVfA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546" y="5266233"/>
            <a:ext cx="2032783" cy="105695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ree pictures for aluminium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154" y="3175046"/>
            <a:ext cx="693602" cy="69360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content.fper1-1.fna.fbcdn.net/hphotos-xpf1/v/t1.0-9/12715689_590560741093623_3578082477485750536_n.jpg?oh=0cfc9034b1781d20175aa683f329c3e1&amp;oe=5756228D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62" y="3038721"/>
            <a:ext cx="1997182" cy="112341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2016annimac</a:t>
            </a:r>
            <a:endParaRPr lang="en-AU" altLang="en-US" dirty="0"/>
          </a:p>
          <a:p>
            <a:pPr>
              <a:defRPr/>
            </a:pPr>
            <a:endParaRPr lang="en-AU" alt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altLang="en-US" sz="1400" dirty="0"/>
          </a:p>
          <a:p>
            <a:pPr>
              <a:defRPr/>
            </a:pPr>
            <a:r>
              <a:rPr lang="en-AU" altLang="en-US" dirty="0"/>
              <a:t>www.annimac.com.au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F655-402A-46BD-9FD9-834389C1BDD7}" type="slidenum">
              <a:rPr lang="en-AU" altLang="en-US"/>
              <a:pPr>
                <a:defRPr/>
              </a:pPr>
              <a:t>9</a:t>
            </a:fld>
            <a:endParaRPr lang="en-AU" altLang="en-US" dirty="0"/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7776A63-57AA-4D15-A928-65D5ACF59AD3}" type="slidenum">
              <a:rPr lang="en-AU" sz="1400">
                <a:latin typeface="+mn-lt"/>
                <a:cs typeface="+mn-cs"/>
              </a:rPr>
              <a:pPr algn="r">
                <a:defRPr/>
              </a:pPr>
              <a:t>9</a:t>
            </a:fld>
            <a:endParaRPr lang="en-AU" sz="1400" dirty="0">
              <a:latin typeface="+mn-lt"/>
              <a:cs typeface="+mn-cs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051050" y="1628775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6151" name="Picture 4" descr="ANd9GcQOxCo4wGjXHToWn6hVGZAQ3t2LjPWs7pwKfeDg6a4g6MuVMqE&amp;t=1&amp;usg=__BLpPFno3v1o3MfxbIi5WQn6XM0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35938" cy="51847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43279" y="14404"/>
            <a:ext cx="280828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800" b="1" dirty="0"/>
              <a:t> </a:t>
            </a:r>
            <a:r>
              <a:rPr lang="en-AU" altLang="en-US" sz="2800" b="1" dirty="0">
                <a:solidFill>
                  <a:srgbClr val="014CC7"/>
                </a:solidFill>
              </a:rPr>
              <a:t>Technology</a:t>
            </a:r>
          </a:p>
        </p:txBody>
      </p:sp>
      <p:pic>
        <p:nvPicPr>
          <p:cNvPr id="6154" name="Picture 14" descr="inline-wearable-technology-7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488" y="3669332"/>
            <a:ext cx="1311905" cy="74272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7" descr="Information_technology : The manual scanner of bar co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329" y="3682713"/>
            <a:ext cx="1260475" cy="7159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478" y="856876"/>
            <a:ext cx="2235019" cy="2697694"/>
          </a:xfrm>
          <a:prstGeom prst="rect">
            <a:avLst/>
          </a:prstGeom>
          <a:noFill/>
          <a:ln w="9525">
            <a:solidFill>
              <a:srgbClr val="F7DB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22" descr="ANd9GcRa2_ANUncj3BZCp2hfcqGa09_OmFOiIxlLNruMsi7fpXImUB_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727" y="61257"/>
            <a:ext cx="865465" cy="575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25" descr="ANd9GcQ9oHlxmOikvWUbGtjZrKnWM7XIQHhCH8FmtyGnjSyTsJLlcbqW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717" y="336219"/>
            <a:ext cx="657942" cy="6448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26" descr="Bionic Arm 2011 Natl Ge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10" y="4755638"/>
            <a:ext cx="1362801" cy="13899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520" y="105042"/>
            <a:ext cx="1640623" cy="103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Medical_technology : Medicine doctor hand  working with modern computer interface as concept Stock Pho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25" y="2231626"/>
            <a:ext cx="2056955" cy="120168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Bionic : Cyber woman removing makeup from her fa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208" y="4586026"/>
            <a:ext cx="2596098" cy="172914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0.gstatic.com/images?q=tbn:ANd9GcROmrsDVteUZdKgPoZP82eDrogFnPxhe9wNxiI9zhPTaAVJTP6jk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614" y="5550712"/>
            <a:ext cx="1472063" cy="9027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fscTds99274QUcnqYFwQcTWLak_EmAYnKWj1qZRCEBaZG3cOw5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88" y="4040694"/>
            <a:ext cx="1866609" cy="139277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TS3y9M_CgxLBsCdz6J-Sa6IrBAXlGKkk3HaEbKozb5I0IzVfA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22052"/>
            <a:ext cx="4310710" cy="22413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 computer chip is attached to the eye, which passes messages on to the brain from cameras mounted on a pair of glasse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911" y="209582"/>
            <a:ext cx="910028" cy="8299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T3j5o8FGGL834TbYtUU2_cc0CQoOZeEcW84J3OgyowTFt5H9lu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055" y="4469410"/>
            <a:ext cx="1448727" cy="96406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upload.wikimedia.org/wikipedia/commons/thumb/5/51/BYD_Electric_Taxi_1.JPG/374px-BYD_Electric_Taxi_1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44" y="3738999"/>
            <a:ext cx="1508513" cy="84702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633" y="1182323"/>
            <a:ext cx="889570" cy="7060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13" y="723616"/>
            <a:ext cx="1964272" cy="1049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0" descr="Image result for pictures of augmented reality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232" y="100799"/>
            <a:ext cx="1020664" cy="102066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CWA Presentation April 201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558</Words>
  <Application>Microsoft Office PowerPoint</Application>
  <PresentationFormat>On-screen Show (4:3)</PresentationFormat>
  <Paragraphs>227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ICCWA Presentation April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annimac</dc:creator>
  <cp:lastModifiedBy>annimac</cp:lastModifiedBy>
  <cp:revision>217</cp:revision>
  <dcterms:created xsi:type="dcterms:W3CDTF">2013-11-23T04:49:37Z</dcterms:created>
  <dcterms:modified xsi:type="dcterms:W3CDTF">2016-04-29T09:53:50Z</dcterms:modified>
</cp:coreProperties>
</file>